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613" r:id="rId2"/>
    <p:sldId id="623" r:id="rId3"/>
    <p:sldId id="614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615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400" r:id="rId35"/>
    <p:sldId id="401" r:id="rId36"/>
    <p:sldId id="402" r:id="rId37"/>
    <p:sldId id="403" r:id="rId38"/>
    <p:sldId id="404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47" r:id="rId50"/>
    <p:sldId id="448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1"/>
    <p:restoredTop sz="95622"/>
  </p:normalViewPr>
  <p:slideViewPr>
    <p:cSldViewPr snapToGrid="0">
      <p:cViewPr varScale="1">
        <p:scale>
          <a:sx n="160" d="100"/>
          <a:sy n="160" d="100"/>
        </p:scale>
        <p:origin x="51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ED0BF-8FC8-44ED-A8B6-B697E0ED2C4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5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3EF1CF-2DB7-4D86-9DA7-DC01AA83EC2A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C++ Crash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412876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4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of Preprocessor?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2326D-ADF6-FA4E-B9C6-71928B64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headers you include, the longer the compile time …</a:t>
            </a:r>
          </a:p>
        </p:txBody>
      </p:sp>
      <p:pic>
        <p:nvPicPr>
          <p:cNvPr id="2050" name="Picture 2" descr="Amazon.com: Smiling Happy Slow Tortoise Turtle Cartoon Truck Car Bumper  Sticker Vinyl Decal 5&amp;quot; : Automotive">
            <a:extLst>
              <a:ext uri="{FF2B5EF4-FFF2-40B4-BE49-F238E27FC236}">
                <a16:creationId xmlns:a16="http://schemas.microsoft.com/office/drawing/2014/main" id="{7509F97D-65C0-5B45-A36A-C5DA3CCF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93" y="2498773"/>
            <a:ext cx="5424488" cy="3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43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write your code in a file such as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file will be included in our tester file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file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 dirty="0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0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note the difference: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first looks for a file </a:t>
            </a:r>
            <a:r>
              <a:rPr lang="en-US" dirty="0" err="1">
                <a:latin typeface="Consolas" pitchFamily="49" charset="0"/>
                <a:cs typeface="Arial" charset="0"/>
              </a:rPr>
              <a:t>iostream.h</a:t>
            </a:r>
            <a:r>
              <a:rPr lang="en-US" dirty="0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24799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 b="1" dirty="0">
                <a:latin typeface="Arial" charset="0"/>
                <a:cs typeface="Arial" charset="0"/>
              </a:rPr>
              <a:t>Libraries</a:t>
            </a:r>
            <a:endParaRPr lang="en-US" b="1" dirty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not normal practice: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the header (</a:t>
            </a:r>
            <a:r>
              <a:rPr lang="en-US" dirty="0">
                <a:latin typeface="Consolas" pitchFamily="49" charset="0"/>
                <a:cs typeface="Arial" charset="0"/>
              </a:rPr>
              <a:t>.h</a:t>
            </a:r>
            <a:r>
              <a:rPr lang="en-US" dirty="0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46039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59" y="1469571"/>
            <a:ext cx="4962494" cy="479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guard statements: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class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#endif</a:t>
            </a: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239201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Another difference is the unit of compilation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C#, the class was the basis of compiling executable code: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TestProgram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System.Console.WriteLine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"Hello World" );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existence of a function with the signature</a:t>
            </a:r>
          </a:p>
          <a:p>
            <a:pPr algn="ctr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Main();</a:t>
            </a:r>
            <a:endParaRPr lang="en-US" sz="1600" dirty="0">
              <a:solidFill>
                <a:srgbClr val="D2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determines whether or not a class can be compiled into an executable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8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int main ()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7760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35C0-FA42-5A48-BE5F-830148F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C++ in this Course</a:t>
            </a:r>
          </a:p>
        </p:txBody>
      </p:sp>
      <p:pic>
        <p:nvPicPr>
          <p:cNvPr id="4" name="Picture 6" descr="xx">
            <a:extLst>
              <a:ext uri="{FF2B5EF4-FFF2-40B4-BE49-F238E27FC236}">
                <a16:creationId xmlns:a16="http://schemas.microsoft.com/office/drawing/2014/main" id="{994DA5FF-5461-ED40-A667-5835885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27557"/>
            <a:ext cx="10591503" cy="34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1F11-0072-E94B-9F1B-9E9693B1839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C++ editor: 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50313D-373F-FB46-B275-6BEE80D4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#include&lt;iostream&gt;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int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51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example.cpp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a.out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a.out</a:t>
            </a:r>
            <a:endParaRPr lang="en-US" sz="1800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29053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Variables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functions are </a:t>
            </a:r>
            <a:r>
              <a:rPr lang="en-US" i="1" dirty="0">
                <a:latin typeface="Arial" charset="0"/>
                <a:cs typeface="Arial" charset="0"/>
              </a:rPr>
              <a:t>local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Functions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functions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In all these cases, the keyword </a:t>
            </a:r>
            <a:r>
              <a:rPr lang="en-US" b="1" dirty="0">
                <a:latin typeface="Consolas" pitchFamily="49" charset="0"/>
                <a:cs typeface="Arial" charset="0"/>
              </a:rPr>
              <a:t>static</a:t>
            </a:r>
            <a:r>
              <a:rPr lang="en-US" dirty="0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33368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Global variables/variables cause problems, especially in large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Everyone wanting a function </a:t>
            </a:r>
            <a:r>
              <a:rPr lang="en-US" dirty="0" err="1">
                <a:latin typeface="Consolas" pitchFamily="49" charset="0"/>
                <a:cs typeface="Arial" charset="0"/>
              </a:rPr>
              <a:t>init</a:t>
            </a:r>
            <a:r>
              <a:rPr lang="en-US" dirty="0">
                <a:latin typeface="Consolas" pitchFamily="49" charset="0"/>
                <a:cs typeface="Arial" charset="0"/>
              </a:rPr>
              <a:t>()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 (and XML), this is solved using namespaces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  <a:endParaRPr lang="en-CA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 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692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You will only need this for the standard name space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 dirty="0">
                <a:latin typeface="Consolas" pitchFamily="49" charset="0"/>
                <a:cs typeface="Arial" charset="0"/>
              </a:rPr>
              <a:t>std</a:t>
            </a:r>
            <a:r>
              <a:rPr lang="en-US" dirty="0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       </a:t>
            </a:r>
            <a:r>
              <a:rPr lang="en-US" sz="1600" dirty="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 dirty="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6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  <a:endParaRPr 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Printing in C++ is done through overloading the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b="1" dirty="0">
                <a:latin typeface="Courier New" pitchFamily="49" charset="0"/>
                <a:cs typeface="Arial" charset="0"/>
              </a:rPr>
              <a:t> &lt;&lt; 3;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the left-hand argument of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object of type </a:t>
            </a:r>
            <a:r>
              <a:rPr lang="en-US" b="1" dirty="0" err="1">
                <a:latin typeface="Courier New" pitchFamily="49" charset="0"/>
                <a:cs typeface="Arial" charset="0"/>
              </a:rPr>
              <a:t>ostream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o</a:t>
            </a:r>
            <a:r>
              <a:rPr lang="en-US" dirty="0">
                <a:latin typeface="Arial" charset="0"/>
                <a:cs typeface="Arial" charset="0"/>
              </a:rPr>
              <a:t>utput </a:t>
            </a:r>
            <a:r>
              <a:rPr lang="en-US" i="1" dirty="0">
                <a:latin typeface="Arial" charset="0"/>
                <a:cs typeface="Arial" charset="0"/>
              </a:rPr>
              <a:t>stream</a:t>
            </a:r>
            <a:r>
              <a:rPr lang="en-US" dirty="0">
                <a:latin typeface="Arial" charset="0"/>
                <a:cs typeface="Arial" charset="0"/>
              </a:rPr>
              <a:t>) and the right-hand argument is a </a:t>
            </a:r>
            <a:r>
              <a:rPr lang="en-US" b="1" dirty="0">
                <a:latin typeface="Courier New" pitchFamily="49" charset="0"/>
                <a:cs typeface="Arial" charset="0"/>
              </a:rPr>
              <a:t>double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  <a:r>
              <a:rPr lang="en-US" dirty="0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</p:spTree>
    <p:extLst>
      <p:ext uri="{BB962C8B-B14F-4D97-AF65-F5344CB8AC3E}">
        <p14:creationId xmlns:p14="http://schemas.microsoft.com/office/powerpoint/2010/main" val="378099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format is suggestive of what is happening: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objects are being </a:t>
            </a:r>
            <a:r>
              <a:rPr lang="en-US" i="1" dirty="0">
                <a:latin typeface="Arial" charset="0"/>
                <a:cs typeface="Arial" charset="0"/>
              </a:rPr>
              <a:t>sent</a:t>
            </a:r>
            <a:r>
              <a:rPr lang="en-US" dirty="0">
                <a:latin typeface="Arial" charset="0"/>
                <a:cs typeface="Arial" charset="0"/>
              </a:rPr>
              <a:t> to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console output</a:t>
            </a:r>
            <a:r>
              <a:rPr lang="en-US" dirty="0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objects being printed are: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platform-independent end-of-line identifier</a:t>
            </a: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1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16651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5893-AEE2-AB4F-A9D6-1ACA42DB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330B-A441-9847-828D-D4F24F81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97477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800" dirty="0"/>
              <a:t>All control statements are similar in all programming languages</a:t>
            </a:r>
            <a:endParaRPr lang="en-US" dirty="0"/>
          </a:p>
          <a:p>
            <a:pPr>
              <a:buFontTx/>
              <a:buNone/>
              <a:defRPr/>
            </a:pPr>
            <a:endParaRPr lang="en-US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dirty="0">
                <a:latin typeface="Consolas" pitchFamily="49" charset="0"/>
              </a:rPr>
              <a:t>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latin typeface="Consolas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for ( int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2357439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is the same as:</a:t>
            </a:r>
            <a:endParaRPr lang="en-US" sz="12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300" b="1" dirty="0">
                <a:latin typeface="Courier New" pitchFamily="49" charset="0"/>
                <a:cs typeface="Arial" charset="0"/>
              </a:rPr>
              <a:t>, "The square of 3 is "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(3)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3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109208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five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Operator overloading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With these, you will have (more than) enough information to start Project 1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Project 1 is simply the implementation of a few variations of linked lists </a:t>
            </a:r>
            <a:r>
              <a:rPr lang="en-US" sz="1600" dirty="0">
                <a:latin typeface="Arial" charset="0"/>
                <a:cs typeface="Arial" charset="0"/>
              </a:rPr>
              <a:t>(from ECE 150)</a:t>
            </a:r>
          </a:p>
        </p:txBody>
      </p:sp>
    </p:spTree>
    <p:extLst>
      <p:ext uri="{BB962C8B-B14F-4D97-AF65-F5344CB8AC3E}">
        <p14:creationId xmlns:p14="http://schemas.microsoft.com/office/powerpoint/2010/main" val="137429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To describe this class, we could use the following words: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200040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6667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could, like C#,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973437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slide gives both the declaration of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Complex</a:t>
            </a:r>
            <a:r>
              <a:rPr lang="en-US" dirty="0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2083363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074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095626" y="1428751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0651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32175" y="2397126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03838" y="2492376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75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5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6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Operators have similar functionality for built-in datatypes: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Assignment	</a:t>
            </a:r>
            <a:r>
              <a:rPr lang="en-US" b="1" dirty="0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Arithmetic		</a:t>
            </a:r>
            <a:r>
              <a:rPr lang="en-US" b="1" dirty="0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Autoincrement	</a:t>
            </a:r>
            <a:r>
              <a:rPr lang="en-US" b="1" dirty="0">
                <a:latin typeface="Consolas" pitchFamily="49" charset="0"/>
                <a:cs typeface="Arial" charset="0"/>
              </a:rPr>
              <a:t>++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Autodecrement	</a:t>
            </a:r>
            <a:r>
              <a:rPr lang="en-US" b="1" dirty="0">
                <a:latin typeface="Consolas" pitchFamily="49" charset="0"/>
                <a:cs typeface="Arial" charset="0"/>
              </a:rPr>
              <a:t>--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Logical		</a:t>
            </a:r>
            <a:r>
              <a:rPr lang="en-US" b="1" dirty="0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Relational	  	</a:t>
            </a:r>
            <a:r>
              <a:rPr lang="en-US" b="1" dirty="0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Comments	</a:t>
            </a:r>
            <a:r>
              <a:rPr lang="en-US" b="1" dirty="0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Bitwise		</a:t>
            </a:r>
            <a:r>
              <a:rPr lang="en-US" b="1" dirty="0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 shifting	  	</a:t>
            </a:r>
            <a:r>
              <a:rPr lang="en-US" b="1" dirty="0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30864" y="2540001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>
            <a:cxnSpLocks/>
            <a:endCxn id="6" idx="6"/>
          </p:cNvCxnSpPr>
          <p:nvPr/>
        </p:nvCxnSpPr>
        <p:spPr>
          <a:xfrm flipH="1">
            <a:off x="3594895" y="2814638"/>
            <a:ext cx="1924844" cy="7286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874170" y="3370264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656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C++, this is described by a block prefixed by one of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688880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295401" y="2928936"/>
            <a:ext cx="2676525" cy="2328864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295400" y="2009774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 dirty="0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 dirty="0">
                <a:latin typeface="Courier New" pitchFamily="49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405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It is possible for a class to indicate that another class is allowed to access its </a:t>
            </a:r>
            <a:r>
              <a:rPr lang="en-US" b="1" u="sng" dirty="0">
                <a:latin typeface="Arial" charset="0"/>
                <a:cs typeface="Arial" charset="0"/>
              </a:rPr>
              <a:t>private</a:t>
            </a:r>
            <a:r>
              <a:rPr lang="en-US" dirty="0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If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declares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to be a friend, then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can access (and modify) the private members of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72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73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classify member functions into two categories: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Respectively, these are referred to as: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Accessors:	</a:t>
            </a:r>
            <a:r>
              <a:rPr lang="en-US" dirty="0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Mutators:	</a:t>
            </a:r>
            <a:r>
              <a:rPr lang="en-US" dirty="0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3129383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Good programming practice is to enforce that a routine specified to be an accessor cannot be accidentally changed to a mutator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50680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to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93181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687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Accessing arrays is similar: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   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const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4564" y="5453656"/>
            <a:ext cx="58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Definition: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capacity </a:t>
            </a:r>
            <a:r>
              <a:rPr lang="en-CA" sz="2000" dirty="0"/>
              <a:t>of an array is the entries it can hold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size</a:t>
            </a:r>
            <a:r>
              <a:rPr lang="en-CA" sz="2000" dirty="0"/>
              <a:t> of an array is the number of useful entries </a:t>
            </a:r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200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Java you will recall that all classes descend from the </a:t>
            </a:r>
            <a:r>
              <a:rPr lang="en-US" b="1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you want to build a general linked list which could hold anything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Java you could have it store instance of the class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Because there is no ultimate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mechanism uses a tool called 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That mechanism is called a template: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 </a:t>
            </a:r>
          </a:p>
          <a:p>
            <a:r>
              <a:rPr lang="en-US" dirty="0">
                <a:latin typeface="Arial" charset="0"/>
                <a:cs typeface="Arial" charset="0"/>
              </a:rPr>
              <a:t>This creates a function which returns something of the same type as the argument</a:t>
            </a: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tell the compiler what that type is, we must suffix the function: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 dirty="0">
                <a:latin typeface="Consolas" pitchFamily="49" charset="0"/>
                <a:cs typeface="Arial" charset="0"/>
              </a:rPr>
              <a:t>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5735638" y="2492376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Thus, calling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)</a:t>
            </a:r>
            <a:r>
              <a:rPr lang="en-US" dirty="0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compiler replaces the symbol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with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6600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What if we don’t require the precision and want to save memory with floating-point numbers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Function calls are similar, however, the are not required to be part of a class:</a:t>
            </a: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templated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5700713" y="1557339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(barring optimization)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49" y="3529011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859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could simply have an ‘address’ type: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;    // store an address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r>
              <a:rPr lang="en-US" dirty="0">
                <a:latin typeface="Arial" charset="0"/>
                <a:cs typeface="Arial" charset="0"/>
              </a:rPr>
              <a:t>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Instead, we have to indicate what it is pointing to: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// a pointer to an integer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// the address of the integer variable '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20632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 we must get the address of a variable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</a:t>
            </a:r>
            <a:r>
              <a:rPr lang="en-US" b="1" dirty="0">
                <a:latin typeface="Consolas" pitchFamily="49" charset="0"/>
                <a:cs typeface="Arial" charset="0"/>
              </a:rPr>
              <a:t>&amp;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mpersand/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ddress of)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</a:t>
            </a:r>
          </a:p>
          <a:p>
            <a:pPr>
              <a:buFontTx/>
              <a:buNone/>
            </a:pPr>
            <a:endParaRPr lang="en-US" sz="18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528185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addresses: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prints 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 dirty="0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2840702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C++/Java Differences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categories of differences between C++ and Java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Including header files (the preprocessor)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file is the base of compilation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Namespaces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Printing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35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Similarly, we can modify values stored at an address:</a:t>
            </a:r>
            <a:endParaRPr lang="en-US" sz="1800" b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3;    // store 3 at that memory location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m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50" y="4109128"/>
            <a:ext cx="8386350" cy="226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836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Pointers to objects must, similarly be dereferenced: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&amp;z;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z.abs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180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short hand for this is to replace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-&gt;abs();</a:t>
            </a:r>
          </a:p>
        </p:txBody>
      </p:sp>
    </p:spTree>
    <p:extLst>
      <p:ext uri="{BB962C8B-B14F-4D97-AF65-F5344CB8AC3E}">
        <p14:creationId xmlns:p14="http://schemas.microsoft.com/office/powerpoint/2010/main" val="3001341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in C++ and C# is done through the </a:t>
            </a:r>
            <a:r>
              <a:rPr lang="en-US" b="1" dirty="0">
                <a:latin typeface="Courier New" pitchFamily="49" charset="0"/>
                <a:cs typeface="Arial" charset="0"/>
              </a:rPr>
              <a:t>new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</a:p>
          <a:p>
            <a:r>
              <a:rPr lang="en-US" dirty="0">
                <a:latin typeface="Arial" charset="0"/>
                <a:cs typeface="Arial" charset="0"/>
              </a:rPr>
              <a:t>This is an explicit request to the operating system for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899440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deallocation differs, however: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 however, that: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managed C++</a:t>
            </a:r>
            <a:r>
              <a:rPr lang="en-US" dirty="0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826852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int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my_func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 {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double r =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z</a:t>
            </a:r>
            <a:r>
              <a:rPr lang="en-US" sz="1600" b="1" dirty="0" err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abs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(); // 8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95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for a single instance of a class (one object) is allocated using the new operator,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new Complex&lt;double&gt;( 3, 4 );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9357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 to the screen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"The address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is "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The address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is 0x00ef3b40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8723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 dirty="0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For each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CA" dirty="0">
                <a:latin typeface="Arial" charset="0"/>
                <a:cs typeface="Arial" charset="0"/>
              </a:rPr>
              <a:t>, there must be a corresponding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Each removal of an object requires a call to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 on all remaining nodes</a:t>
            </a:r>
          </a:p>
          <a:p>
            <a:endParaRPr lang="en-CA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performed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2062571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summarize: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There is a full C++ course this semester on CS 1420 starting from scratch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sequence is: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  		</a:t>
            </a:r>
            <a:r>
              <a:rPr lang="en-US" sz="1800" dirty="0">
                <a:latin typeface="Arial" charset="0"/>
                <a:cs typeface="Arial" charset="0"/>
              </a:rPr>
              <a:t>file (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 dirty="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At the top of any C++ program, you will see one or more directives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51486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5112</Words>
  <Application>Microsoft Macintosh PowerPoint</Application>
  <PresentationFormat>Widescreen</PresentationFormat>
  <Paragraphs>857</Paragraphs>
  <Slides>81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Courier New</vt:lpstr>
      <vt:lpstr>Office Theme</vt:lpstr>
      <vt:lpstr>CS 2420: C++ Crash Courses</vt:lpstr>
      <vt:lpstr>We Will Use C++ in this Course</vt:lpstr>
      <vt:lpstr>Control Statements</vt:lpstr>
      <vt:lpstr>Operators</vt:lpstr>
      <vt:lpstr>Arrays</vt:lpstr>
      <vt:lpstr>Functions</vt:lpstr>
      <vt:lpstr>C++/Java Differences</vt:lpstr>
      <vt:lpstr>The C++ Preprocessor</vt:lpstr>
      <vt:lpstr>The C++ Preprocessor</vt:lpstr>
      <vt:lpstr>The C++ Preprocessor</vt:lpstr>
      <vt:lpstr>What is the Problem of Preprocessor?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Introduction to C++</vt:lpstr>
      <vt:lpstr>Classes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Accessors and Mutators</vt:lpstr>
      <vt:lpstr>Accessors and Mutators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A Quick Introduction to C++</vt:lpstr>
      <vt:lpstr>A Quick Introduction to C++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724</cp:revision>
  <cp:lastPrinted>2021-08-18T02:54:38Z</cp:lastPrinted>
  <dcterms:created xsi:type="dcterms:W3CDTF">2021-01-05T18:50:35Z</dcterms:created>
  <dcterms:modified xsi:type="dcterms:W3CDTF">2021-08-31T20:52:12Z</dcterms:modified>
</cp:coreProperties>
</file>